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5" r:id="rId5"/>
    <p:sldId id="264" r:id="rId6"/>
    <p:sldId id="259" r:id="rId7"/>
    <p:sldId id="263" r:id="rId8"/>
    <p:sldId id="260" r:id="rId9"/>
    <p:sldId id="261"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78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2B0AA6B-9D8D-4BFA-953F-F466A9C5CEFA}" type="datetimeFigureOut">
              <a:rPr lang="en-US" smtClean="0"/>
              <a:t>12/22/2022</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622EB14A-961A-480D-8CB8-D1198BC44CD8}"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87435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B0AA6B-9D8D-4BFA-953F-F466A9C5CEFA}" type="datetimeFigureOut">
              <a:rPr lang="en-US" smtClean="0"/>
              <a:t>12/22/2022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2EB14A-961A-480D-8CB8-D1198BC44CD8}"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83253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B0AA6B-9D8D-4BFA-953F-F466A9C5CEFA}" type="datetimeFigureOut">
              <a:rPr lang="en-US" smtClean="0"/>
              <a:t>12/22/2022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2EB14A-961A-480D-8CB8-D1198BC44CD8}"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75156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B0AA6B-9D8D-4BFA-953F-F466A9C5CEFA}" type="datetimeFigureOut">
              <a:rPr lang="en-US" smtClean="0"/>
              <a:t>12/22/2022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2EB14A-961A-480D-8CB8-D1198BC44CD8}"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70653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B0AA6B-9D8D-4BFA-953F-F466A9C5CEFA}" type="datetimeFigureOut">
              <a:rPr lang="en-US" smtClean="0"/>
              <a:t>12/22/2022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2EB14A-961A-480D-8CB8-D1198BC44CD8}"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63003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2B0AA6B-9D8D-4BFA-953F-F466A9C5CEFA}" type="datetimeFigureOut">
              <a:rPr lang="en-US" smtClean="0"/>
              <a:t>12/22/2022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2EB14A-961A-480D-8CB8-D1198BC44CD8}"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64837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2B0AA6B-9D8D-4BFA-953F-F466A9C5CEFA}" type="datetimeFigureOut">
              <a:rPr lang="en-US" smtClean="0"/>
              <a:t>12/22/2022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2EB14A-961A-480D-8CB8-D1198BC44CD8}"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48143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2B0AA6B-9D8D-4BFA-953F-F466A9C5CEFA}" type="datetimeFigureOut">
              <a:rPr lang="en-US" smtClean="0"/>
              <a:t>12/22/2022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2EB14A-961A-480D-8CB8-D1198BC44CD8}"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70566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B0AA6B-9D8D-4BFA-953F-F466A9C5CEFA}" type="datetimeFigureOut">
              <a:rPr lang="en-US" smtClean="0"/>
              <a:t>12/22/2022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2EB14A-961A-480D-8CB8-D1198BC44CD8}" type="slidenum">
              <a:rPr lang="en-US" smtClean="0"/>
              <a:t>‹#›</a:t>
            </a:fld>
            <a:endParaRPr lang="en-US"/>
          </a:p>
        </p:txBody>
      </p:sp>
    </p:spTree>
    <p:extLst>
      <p:ext uri="{BB962C8B-B14F-4D97-AF65-F5344CB8AC3E}">
        <p14:creationId xmlns:p14="http://schemas.microsoft.com/office/powerpoint/2010/main" val="2724533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B0AA6B-9D8D-4BFA-953F-F466A9C5CEFA}" type="datetimeFigureOut">
              <a:rPr lang="en-US" smtClean="0"/>
              <a:t>12/22/2022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2EB14A-961A-480D-8CB8-D1198BC44CD8}"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24608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52B0AA6B-9D8D-4BFA-953F-F466A9C5CEFA}" type="datetimeFigureOut">
              <a:rPr lang="en-US" smtClean="0"/>
              <a:t>12/22/2022</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622EB14A-961A-480D-8CB8-D1198BC44CD8}"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53897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52B0AA6B-9D8D-4BFA-953F-F466A9C5CEFA}" type="datetimeFigureOut">
              <a:rPr lang="en-US" smtClean="0"/>
              <a:t>12/22/2022</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22EB14A-961A-480D-8CB8-D1198BC44CD8}"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54073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270F48-1A38-3B74-85F0-51D3203DB2C3}"/>
              </a:ext>
            </a:extLst>
          </p:cNvPr>
          <p:cNvSpPr>
            <a:spLocks noGrp="1"/>
          </p:cNvSpPr>
          <p:nvPr>
            <p:ph type="ctrTitle"/>
          </p:nvPr>
        </p:nvSpPr>
        <p:spPr/>
        <p:txBody>
          <a:bodyPr>
            <a:normAutofit/>
          </a:bodyPr>
          <a:lstStyle/>
          <a:p>
            <a:pPr algn="ctr"/>
            <a:r>
              <a:rPr lang="en-US" sz="3600" b="1" dirty="0">
                <a:latin typeface="Arial" panose="020B0604020202020204" pitchFamily="34" charset="0"/>
                <a:cs typeface="Arial" panose="020B0604020202020204" pitchFamily="34" charset="0"/>
              </a:rPr>
              <a:t>Human Resource Management</a:t>
            </a:r>
            <a:endParaRPr lang="en-US" sz="3600" dirty="0"/>
          </a:p>
        </p:txBody>
      </p:sp>
    </p:spTree>
    <p:extLst>
      <p:ext uri="{BB962C8B-B14F-4D97-AF65-F5344CB8AC3E}">
        <p14:creationId xmlns:p14="http://schemas.microsoft.com/office/powerpoint/2010/main" val="902333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9CA9F-4BE5-C5F8-F91B-7DB27377FA2C}"/>
              </a:ext>
            </a:extLst>
          </p:cNvPr>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THANK YOU</a:t>
            </a:r>
          </a:p>
        </p:txBody>
      </p:sp>
    </p:spTree>
    <p:extLst>
      <p:ext uri="{BB962C8B-B14F-4D97-AF65-F5344CB8AC3E}">
        <p14:creationId xmlns:p14="http://schemas.microsoft.com/office/powerpoint/2010/main" val="2173842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0D6F9-5CF5-79D2-9434-D6B8D96602A7}"/>
              </a:ext>
            </a:extLst>
          </p:cNvPr>
          <p:cNvSpPr>
            <a:spLocks noGrp="1"/>
          </p:cNvSpPr>
          <p:nvPr>
            <p:ph type="title"/>
          </p:nvPr>
        </p:nvSpPr>
        <p:spPr/>
        <p:txBody>
          <a:bodyPr>
            <a:normAutofit/>
          </a:bodyPr>
          <a:lstStyle/>
          <a:p>
            <a:r>
              <a:rPr lang="en-US" sz="3600" b="1" dirty="0">
                <a:latin typeface="Arial" panose="020B0604020202020204" pitchFamily="34" charset="0"/>
                <a:cs typeface="Arial" panose="020B0604020202020204" pitchFamily="34" charset="0"/>
              </a:rPr>
              <a:t>Human Resource Management:</a:t>
            </a:r>
          </a:p>
        </p:txBody>
      </p:sp>
      <p:sp>
        <p:nvSpPr>
          <p:cNvPr id="3" name="Content Placeholder 2">
            <a:extLst>
              <a:ext uri="{FF2B5EF4-FFF2-40B4-BE49-F238E27FC236}">
                <a16:creationId xmlns:a16="http://schemas.microsoft.com/office/drawing/2014/main" id="{489FB5ED-3B99-B8C0-9895-22AF8BCE5807}"/>
              </a:ext>
            </a:extLst>
          </p:cNvPr>
          <p:cNvSpPr>
            <a:spLocks noGrp="1"/>
          </p:cNvSpPr>
          <p:nvPr>
            <p:ph idx="1"/>
          </p:nvPr>
        </p:nvSpPr>
        <p:spPr/>
        <p:txBody>
          <a:bodyPr>
            <a:normAutofit fontScale="85000" lnSpcReduction="20000"/>
          </a:bodyPr>
          <a:lstStyle/>
          <a:p>
            <a:pPr marL="0" indent="0" algn="just">
              <a:buNone/>
            </a:pPr>
            <a:r>
              <a:rPr lang="en-US" dirty="0">
                <a:latin typeface="Arial" panose="020B0604020202020204" pitchFamily="34" charset="0"/>
                <a:cs typeface="Arial" panose="020B0604020202020204" pitchFamily="34" charset="0"/>
              </a:rPr>
              <a:t>Human: refers to the skilled workforce in an organization.</a:t>
            </a:r>
          </a:p>
          <a:p>
            <a:pPr marL="0" indent="0" algn="just">
              <a:buNone/>
            </a:pPr>
            <a:r>
              <a:rPr lang="en-US" dirty="0">
                <a:latin typeface="Arial" panose="020B0604020202020204" pitchFamily="34" charset="0"/>
                <a:cs typeface="Arial" panose="020B0604020202020204" pitchFamily="34" charset="0"/>
              </a:rPr>
              <a:t>Resource: refers to limited availability or scarce.</a:t>
            </a:r>
          </a:p>
          <a:p>
            <a:pPr marL="0" indent="0" algn="just">
              <a:buNone/>
            </a:pPr>
            <a:r>
              <a:rPr lang="en-US" dirty="0">
                <a:latin typeface="Arial" panose="020B0604020202020204" pitchFamily="34" charset="0"/>
                <a:cs typeface="Arial" panose="020B0604020202020204" pitchFamily="34" charset="0"/>
              </a:rPr>
              <a:t>Management: refers how to optimize and make best use of such limited or scarce resource so as to meet the organization goals and objectives.</a:t>
            </a:r>
          </a:p>
          <a:p>
            <a:pPr marL="0" indent="0" algn="just">
              <a:buNone/>
            </a:pPr>
            <a:r>
              <a:rPr lang="en-US" dirty="0">
                <a:latin typeface="Arial" panose="020B0604020202020204" pitchFamily="34" charset="0"/>
                <a:cs typeface="Arial" panose="020B0604020202020204" pitchFamily="34" charset="0"/>
              </a:rPr>
              <a:t>Therefore, human resource management is meant for proper </a:t>
            </a:r>
            <a:r>
              <a:rPr lang="en-US" dirty="0" err="1">
                <a:latin typeface="Arial" panose="020B0604020202020204" pitchFamily="34" charset="0"/>
                <a:cs typeface="Arial" panose="020B0604020202020204" pitchFamily="34" charset="0"/>
              </a:rPr>
              <a:t>utilisation</a:t>
            </a:r>
            <a:r>
              <a:rPr lang="en-US" dirty="0">
                <a:latin typeface="Arial" panose="020B0604020202020204" pitchFamily="34" charset="0"/>
                <a:cs typeface="Arial" panose="020B0604020202020204" pitchFamily="34" charset="0"/>
              </a:rPr>
              <a:t> of available skilled workforce and also to make efficient use of existing human resource in the </a:t>
            </a:r>
            <a:r>
              <a:rPr lang="en-US" dirty="0" err="1">
                <a:latin typeface="Arial" panose="020B0604020202020204" pitchFamily="34" charset="0"/>
                <a:cs typeface="Arial" panose="020B0604020202020204" pitchFamily="34" charset="0"/>
              </a:rPr>
              <a:t>organisation</a:t>
            </a:r>
            <a:r>
              <a:rPr lang="en-US" dirty="0">
                <a:latin typeface="Arial" panose="020B0604020202020204" pitchFamily="34" charset="0"/>
                <a:cs typeface="Arial" panose="020B0604020202020204" pitchFamily="34" charset="0"/>
              </a:rPr>
              <a:t>.</a:t>
            </a:r>
          </a:p>
          <a:p>
            <a:pPr marL="0" indent="0" algn="just">
              <a:buNone/>
            </a:pPr>
            <a:r>
              <a:rPr lang="en-US" dirty="0">
                <a:latin typeface="Arial" panose="020B0604020202020204" pitchFamily="34" charset="0"/>
                <a:cs typeface="Arial" panose="020B0604020202020204" pitchFamily="34" charset="0"/>
              </a:rPr>
              <a:t>Human Resource Management is the process of recruiting, selecting, inducting employees, providing orientation, imparting training and development, appraising the performance of employees, deciding compensation and providing benefits, motivating employees, maintaining proper relations with employees and their trade unions, ensuring employees safety, welfare and healthy measures in compliance with </a:t>
            </a:r>
            <a:r>
              <a:rPr lang="en-US" dirty="0" err="1">
                <a:latin typeface="Arial" panose="020B0604020202020204" pitchFamily="34" charset="0"/>
                <a:cs typeface="Arial" panose="020B0604020202020204" pitchFamily="34" charset="0"/>
              </a:rPr>
              <a:t>labour</a:t>
            </a:r>
            <a:r>
              <a:rPr lang="en-US" dirty="0">
                <a:latin typeface="Arial" panose="020B0604020202020204" pitchFamily="34" charset="0"/>
                <a:cs typeface="Arial" panose="020B0604020202020204" pitchFamily="34" charset="0"/>
              </a:rPr>
              <a:t> laws.</a:t>
            </a:r>
          </a:p>
        </p:txBody>
      </p:sp>
    </p:spTree>
    <p:extLst>
      <p:ext uri="{BB962C8B-B14F-4D97-AF65-F5344CB8AC3E}">
        <p14:creationId xmlns:p14="http://schemas.microsoft.com/office/powerpoint/2010/main" val="68337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39258-36DD-7CA8-0495-230DC5F6D1AD}"/>
              </a:ext>
            </a:extLst>
          </p:cNvPr>
          <p:cNvSpPr>
            <a:spLocks noGrp="1"/>
          </p:cNvSpPr>
          <p:nvPr>
            <p:ph type="title"/>
          </p:nvPr>
        </p:nvSpPr>
        <p:spPr/>
        <p:txBody>
          <a:bodyPr>
            <a:normAutofit/>
          </a:bodyPr>
          <a:lstStyle/>
          <a:p>
            <a:r>
              <a:rPr lang="en-US" sz="3600" b="1" dirty="0">
                <a:latin typeface="Arial" panose="020B0604020202020204" pitchFamily="34" charset="0"/>
                <a:cs typeface="Arial" panose="020B0604020202020204" pitchFamily="34" charset="0"/>
              </a:rPr>
              <a:t>Concept of HRM</a:t>
            </a:r>
          </a:p>
        </p:txBody>
      </p:sp>
      <p:sp>
        <p:nvSpPr>
          <p:cNvPr id="3" name="Content Placeholder 2">
            <a:extLst>
              <a:ext uri="{FF2B5EF4-FFF2-40B4-BE49-F238E27FC236}">
                <a16:creationId xmlns:a16="http://schemas.microsoft.com/office/drawing/2014/main" id="{31D497E5-E394-5383-A52E-869F699F93A8}"/>
              </a:ext>
            </a:extLst>
          </p:cNvPr>
          <p:cNvSpPr>
            <a:spLocks noGrp="1"/>
          </p:cNvSpPr>
          <p:nvPr>
            <p:ph idx="1"/>
          </p:nvPr>
        </p:nvSpPr>
        <p:spPr/>
        <p:txBody>
          <a:bodyPr>
            <a:normAutofit/>
          </a:bodyPr>
          <a:lstStyle/>
          <a:p>
            <a:pPr marL="0" indent="0" algn="just">
              <a:buNone/>
            </a:pPr>
            <a:r>
              <a:rPr lang="en-US" dirty="0">
                <a:latin typeface="Arial" panose="020B0604020202020204" pitchFamily="34" charset="0"/>
                <a:cs typeface="Arial" panose="020B0604020202020204" pitchFamily="34" charset="0"/>
              </a:rPr>
              <a:t>Human resource management (HRM or HR) is the strategic approach to the effective and efficient management of people in a company or organization such that they help their business gain a competitive advantage. </a:t>
            </a:r>
          </a:p>
          <a:p>
            <a:pPr marL="0" indent="0" algn="just">
              <a:buNone/>
            </a:pPr>
            <a:r>
              <a:rPr lang="en-US" dirty="0">
                <a:latin typeface="Arial" panose="020B0604020202020204" pitchFamily="34" charset="0"/>
                <a:cs typeface="Arial" panose="020B0604020202020204" pitchFamily="34" charset="0"/>
              </a:rPr>
              <a:t>It is designed to maximize employee performance in service of an employer's strategic objectives.</a:t>
            </a:r>
          </a:p>
        </p:txBody>
      </p:sp>
    </p:spTree>
    <p:extLst>
      <p:ext uri="{BB962C8B-B14F-4D97-AF65-F5344CB8AC3E}">
        <p14:creationId xmlns:p14="http://schemas.microsoft.com/office/powerpoint/2010/main" val="2676494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DE560-B59F-D116-F8F1-C1FB4B991764}"/>
              </a:ext>
            </a:extLst>
          </p:cNvPr>
          <p:cNvSpPr>
            <a:spLocks noGrp="1"/>
          </p:cNvSpPr>
          <p:nvPr>
            <p:ph type="title"/>
          </p:nvPr>
        </p:nvSpPr>
        <p:spPr/>
        <p:txBody>
          <a:bodyPr>
            <a:normAutofit/>
          </a:bodyPr>
          <a:lstStyle/>
          <a:p>
            <a:r>
              <a:rPr lang="en-US" b="1" dirty="0">
                <a:latin typeface="Arial" panose="020B0604020202020204" pitchFamily="34" charset="0"/>
                <a:cs typeface="Arial" panose="020B0604020202020204" pitchFamily="34" charset="0"/>
              </a:rPr>
              <a:t>Objectives of Human Resource Management</a:t>
            </a:r>
            <a:endParaRPr lang="en-US" dirty="0"/>
          </a:p>
        </p:txBody>
      </p:sp>
      <p:sp>
        <p:nvSpPr>
          <p:cNvPr id="3" name="Content Placeholder 2">
            <a:extLst>
              <a:ext uri="{FF2B5EF4-FFF2-40B4-BE49-F238E27FC236}">
                <a16:creationId xmlns:a16="http://schemas.microsoft.com/office/drawing/2014/main" id="{AD9C833A-643B-9782-33DE-8832AF1E1B57}"/>
              </a:ext>
            </a:extLst>
          </p:cNvPr>
          <p:cNvSpPr>
            <a:spLocks noGrp="1"/>
          </p:cNvSpPr>
          <p:nvPr>
            <p:ph idx="1"/>
          </p:nvPr>
        </p:nvSpPr>
        <p:spPr/>
        <p:txBody>
          <a:bodyPr/>
          <a:lstStyle/>
          <a:p>
            <a:pPr marL="0" indent="0" algn="just">
              <a:buNone/>
            </a:pPr>
            <a:r>
              <a:rPr lang="en-US" b="1" dirty="0">
                <a:latin typeface="Arial" panose="020B0604020202020204" pitchFamily="34" charset="0"/>
                <a:cs typeface="Arial" panose="020B0604020202020204" pitchFamily="34" charset="0"/>
              </a:rPr>
              <a:t>1. Societal objective.</a:t>
            </a:r>
          </a:p>
          <a:p>
            <a:pPr marL="0" indent="0" algn="just">
              <a:buNone/>
            </a:pPr>
            <a:r>
              <a:rPr lang="en-US" dirty="0">
                <a:latin typeface="Arial" panose="020B0604020202020204" pitchFamily="34" charset="0"/>
                <a:cs typeface="Arial" panose="020B0604020202020204" pitchFamily="34" charset="0"/>
              </a:rPr>
              <a:t>To be socially responsible to the needs and challenges of society while minimizing the negative impact of such demands upon the organization. The failure of organizations to use their resources for society's benefit may result in restrictions. For example, societies may pass laws that limit human resource decisions.</a:t>
            </a:r>
          </a:p>
          <a:p>
            <a:pPr marL="0" indent="0">
              <a:buNone/>
            </a:pPr>
            <a:endParaRPr lang="en-US" dirty="0"/>
          </a:p>
        </p:txBody>
      </p:sp>
    </p:spTree>
    <p:extLst>
      <p:ext uri="{BB962C8B-B14F-4D97-AF65-F5344CB8AC3E}">
        <p14:creationId xmlns:p14="http://schemas.microsoft.com/office/powerpoint/2010/main" val="1139435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27A2B-A5FF-E464-F3AB-B4F765B8C55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7A68A5B-1C3B-4D7F-67FD-B80D7D64EAAF}"/>
              </a:ext>
            </a:extLst>
          </p:cNvPr>
          <p:cNvSpPr>
            <a:spLocks noGrp="1"/>
          </p:cNvSpPr>
          <p:nvPr>
            <p:ph idx="1"/>
          </p:nvPr>
        </p:nvSpPr>
        <p:spPr/>
        <p:txBody>
          <a:bodyPr/>
          <a:lstStyle/>
          <a:p>
            <a:pPr marL="0" indent="0" algn="just">
              <a:buNone/>
            </a:pPr>
            <a:r>
              <a:rPr lang="en-US" b="1" dirty="0">
                <a:latin typeface="Arial" panose="020B0604020202020204" pitchFamily="34" charset="0"/>
                <a:cs typeface="Arial" panose="020B0604020202020204" pitchFamily="34" charset="0"/>
              </a:rPr>
              <a:t>2. Organizational objective.</a:t>
            </a:r>
          </a:p>
          <a:p>
            <a:pPr marL="0" indent="0" algn="just">
              <a:buNone/>
            </a:pPr>
            <a:r>
              <a:rPr lang="en-US" dirty="0">
                <a:latin typeface="Arial" panose="020B0604020202020204" pitchFamily="34" charset="0"/>
                <a:cs typeface="Arial" panose="020B0604020202020204" pitchFamily="34" charset="0"/>
              </a:rPr>
              <a:t>To recognize that Human resource management exists to contribute to organizational effectiveness. HRM is not an end in itself; it is only a means to assist the organization with its primary objectives. Simply stated, the department exists to serve the rest of the organization.</a:t>
            </a:r>
          </a:p>
          <a:p>
            <a:pPr marL="0" indent="0">
              <a:buNone/>
            </a:pPr>
            <a:endParaRPr lang="en-US" dirty="0"/>
          </a:p>
        </p:txBody>
      </p:sp>
    </p:spTree>
    <p:extLst>
      <p:ext uri="{BB962C8B-B14F-4D97-AF65-F5344CB8AC3E}">
        <p14:creationId xmlns:p14="http://schemas.microsoft.com/office/powerpoint/2010/main" val="2531563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855CF-B94A-83FA-9BE0-5255D6A49A6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B1F628F-CBC0-1807-F7A0-CB57F7592AB4}"/>
              </a:ext>
            </a:extLst>
          </p:cNvPr>
          <p:cNvSpPr>
            <a:spLocks noGrp="1"/>
          </p:cNvSpPr>
          <p:nvPr>
            <p:ph idx="1"/>
          </p:nvPr>
        </p:nvSpPr>
        <p:spPr/>
        <p:txBody>
          <a:bodyPr>
            <a:noAutofit/>
          </a:bodyPr>
          <a:lstStyle/>
          <a:p>
            <a:pPr marL="0" indent="0" algn="just">
              <a:buNone/>
            </a:pPr>
            <a:r>
              <a:rPr lang="en-US" sz="2400" b="1" dirty="0">
                <a:latin typeface="Arial" panose="020B0604020202020204" pitchFamily="34" charset="0"/>
                <a:cs typeface="Arial" panose="020B0604020202020204" pitchFamily="34" charset="0"/>
              </a:rPr>
              <a:t>3. Functional objective.</a:t>
            </a:r>
          </a:p>
          <a:p>
            <a:pPr marL="0" indent="0" algn="just">
              <a:buNone/>
            </a:pPr>
            <a:r>
              <a:rPr lang="en-US" sz="2400" dirty="0">
                <a:latin typeface="Arial" panose="020B0604020202020204" pitchFamily="34" charset="0"/>
                <a:cs typeface="Arial" panose="020B0604020202020204" pitchFamily="34" charset="0"/>
              </a:rPr>
              <a:t>To maintain the department's contribution at a level appropriate to the </a:t>
            </a:r>
            <a:r>
              <a:rPr lang="en-US" sz="2400" dirty="0" err="1">
                <a:latin typeface="Arial" panose="020B0604020202020204" pitchFamily="34" charset="0"/>
                <a:cs typeface="Arial" panose="020B0604020202020204" pitchFamily="34" charset="0"/>
              </a:rPr>
              <a:t>organisation's</a:t>
            </a:r>
            <a:r>
              <a:rPr lang="en-US" sz="2400" dirty="0">
                <a:latin typeface="Arial" panose="020B0604020202020204" pitchFamily="34" charset="0"/>
                <a:cs typeface="Arial" panose="020B0604020202020204" pitchFamily="34" charset="0"/>
              </a:rPr>
              <a:t> needs. Resources are wasted when Human Resource Management is more or less sophisticated than the </a:t>
            </a:r>
            <a:r>
              <a:rPr lang="en-US" sz="2400" dirty="0" err="1">
                <a:latin typeface="Arial" panose="020B0604020202020204" pitchFamily="34" charset="0"/>
                <a:cs typeface="Arial" panose="020B0604020202020204" pitchFamily="34" charset="0"/>
              </a:rPr>
              <a:t>organisation</a:t>
            </a:r>
            <a:r>
              <a:rPr lang="en-US" sz="2400" dirty="0">
                <a:latin typeface="Arial" panose="020B0604020202020204" pitchFamily="34" charset="0"/>
                <a:cs typeface="Arial" panose="020B0604020202020204" pitchFamily="34" charset="0"/>
              </a:rPr>
              <a:t> demands. A department's level of service must be appropriate for the </a:t>
            </a:r>
            <a:r>
              <a:rPr lang="en-US" sz="2400" dirty="0" err="1">
                <a:latin typeface="Arial" panose="020B0604020202020204" pitchFamily="34" charset="0"/>
                <a:cs typeface="Arial" panose="020B0604020202020204" pitchFamily="34" charset="0"/>
              </a:rPr>
              <a:t>organisation</a:t>
            </a:r>
            <a:r>
              <a:rPr lang="en-US" sz="2400" dirty="0">
                <a:latin typeface="Arial" panose="020B0604020202020204" pitchFamily="34" charset="0"/>
                <a:cs typeface="Arial" panose="020B0604020202020204" pitchFamily="34" charset="0"/>
              </a:rPr>
              <a:t> it serves.</a:t>
            </a:r>
          </a:p>
          <a:p>
            <a:pPr marL="0" indent="0">
              <a:buNone/>
            </a:pP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13365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5FAB3-E506-7247-4B86-751BD81963A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0295D95-70B0-37CE-BB97-E591876B74FF}"/>
              </a:ext>
            </a:extLst>
          </p:cNvPr>
          <p:cNvSpPr>
            <a:spLocks noGrp="1"/>
          </p:cNvSpPr>
          <p:nvPr>
            <p:ph idx="1"/>
          </p:nvPr>
        </p:nvSpPr>
        <p:spPr/>
        <p:txBody>
          <a:bodyPr/>
          <a:lstStyle/>
          <a:p>
            <a:pPr marL="0" indent="0" algn="just">
              <a:buNone/>
            </a:pPr>
            <a:r>
              <a:rPr lang="en-US" sz="2000" b="1" dirty="0">
                <a:latin typeface="Arial" panose="020B0604020202020204" pitchFamily="34" charset="0"/>
                <a:cs typeface="Arial" panose="020B0604020202020204" pitchFamily="34" charset="0"/>
              </a:rPr>
              <a:t>4. Personal objective.</a:t>
            </a:r>
          </a:p>
          <a:p>
            <a:pPr marL="0" indent="0" algn="just">
              <a:buNone/>
            </a:pPr>
            <a:r>
              <a:rPr lang="en-US" sz="2000" dirty="0">
                <a:latin typeface="Arial" panose="020B0604020202020204" pitchFamily="34" charset="0"/>
                <a:cs typeface="Arial" panose="020B0604020202020204" pitchFamily="34" charset="0"/>
              </a:rPr>
              <a:t>To assist employees in achieving their personal goals, at least insofar as these goals enhance the individual's contribution to the </a:t>
            </a:r>
            <a:r>
              <a:rPr lang="en-US" sz="2000" dirty="0" err="1">
                <a:latin typeface="Arial" panose="020B0604020202020204" pitchFamily="34" charset="0"/>
                <a:cs typeface="Arial" panose="020B0604020202020204" pitchFamily="34" charset="0"/>
              </a:rPr>
              <a:t>organisation</a:t>
            </a:r>
            <a:r>
              <a:rPr lang="en-US" sz="2000" dirty="0">
                <a:latin typeface="Arial" panose="020B0604020202020204" pitchFamily="34" charset="0"/>
                <a:cs typeface="Arial" panose="020B0604020202020204" pitchFamily="34" charset="0"/>
              </a:rPr>
              <a:t>. Personal objectives of employees must be met if workers are to be maintained, retained and motivated. Otherwise, employee performance and satisfaction may decline, and employees may leave the </a:t>
            </a:r>
            <a:r>
              <a:rPr lang="en-US" sz="2000" dirty="0" err="1">
                <a:latin typeface="Arial" panose="020B0604020202020204" pitchFamily="34" charset="0"/>
                <a:cs typeface="Arial" panose="020B0604020202020204" pitchFamily="34" charset="0"/>
              </a:rPr>
              <a:t>organisation</a:t>
            </a:r>
            <a:r>
              <a:rPr lang="en-US" sz="2000" dirty="0">
                <a:latin typeface="Arial" panose="020B0604020202020204" pitchFamily="34" charset="0"/>
                <a:cs typeface="Arial" panose="020B0604020202020204" pitchFamily="34" charset="0"/>
              </a:rPr>
              <a:t>.</a:t>
            </a:r>
          </a:p>
          <a:p>
            <a:pPr marL="0" indent="0">
              <a:buNone/>
            </a:pPr>
            <a:endParaRPr lang="en-US" dirty="0"/>
          </a:p>
        </p:txBody>
      </p:sp>
    </p:spTree>
    <p:extLst>
      <p:ext uri="{BB962C8B-B14F-4D97-AF65-F5344CB8AC3E}">
        <p14:creationId xmlns:p14="http://schemas.microsoft.com/office/powerpoint/2010/main" val="19855168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A0ED3-EAAA-174E-FEA4-57C47D307083}"/>
              </a:ext>
            </a:extLst>
          </p:cNvPr>
          <p:cNvSpPr>
            <a:spLocks noGrp="1"/>
          </p:cNvSpPr>
          <p:nvPr>
            <p:ph type="title"/>
          </p:nvPr>
        </p:nvSpPr>
        <p:spPr/>
        <p:txBody>
          <a:bodyPr>
            <a:normAutofit/>
          </a:bodyPr>
          <a:lstStyle/>
          <a:p>
            <a:r>
              <a:rPr lang="en-US" sz="3600" b="1" dirty="0">
                <a:latin typeface="Arial" panose="020B0604020202020204" pitchFamily="34" charset="0"/>
                <a:cs typeface="Arial" panose="020B0604020202020204" pitchFamily="34" charset="0"/>
              </a:rPr>
              <a:t>Role Of HRM</a:t>
            </a:r>
          </a:p>
        </p:txBody>
      </p:sp>
      <p:sp>
        <p:nvSpPr>
          <p:cNvPr id="3" name="Content Placeholder 2">
            <a:extLst>
              <a:ext uri="{FF2B5EF4-FFF2-40B4-BE49-F238E27FC236}">
                <a16:creationId xmlns:a16="http://schemas.microsoft.com/office/drawing/2014/main" id="{3B232A79-BDA0-0680-8C70-F77798D00E24}"/>
              </a:ext>
            </a:extLst>
          </p:cNvPr>
          <p:cNvSpPr>
            <a:spLocks noGrp="1"/>
          </p:cNvSpPr>
          <p:nvPr>
            <p:ph idx="1"/>
          </p:nvPr>
        </p:nvSpPr>
        <p:spPr/>
        <p:txBody>
          <a:bodyPr>
            <a:normAutofit fontScale="70000" lnSpcReduction="20000"/>
          </a:bodyPr>
          <a:lstStyle/>
          <a:p>
            <a:pPr marL="0" indent="0" algn="just">
              <a:buNone/>
            </a:pPr>
            <a:r>
              <a:rPr lang="en-US" b="1" dirty="0">
                <a:latin typeface="Arial" panose="020B0604020202020204" pitchFamily="34" charset="0"/>
                <a:cs typeface="Arial" panose="020B0604020202020204" pitchFamily="34" charset="0"/>
              </a:rPr>
              <a:t>1. Advisory Role: </a:t>
            </a:r>
            <a:r>
              <a:rPr lang="en-US" dirty="0">
                <a:latin typeface="Arial" panose="020B0604020202020204" pitchFamily="34" charset="0"/>
                <a:cs typeface="Arial" panose="020B0604020202020204" pitchFamily="34" charset="0"/>
              </a:rPr>
              <a:t>HRM advises management on the solutions to any problems affecting people, personnel policies and procedures.</a:t>
            </a:r>
          </a:p>
          <a:p>
            <a:pPr marL="0" indent="0" algn="just">
              <a:buNone/>
            </a:pPr>
            <a:r>
              <a:rPr lang="en-US" dirty="0">
                <a:latin typeface="Arial" panose="020B0604020202020204" pitchFamily="34" charset="0"/>
                <a:cs typeface="Arial" panose="020B0604020202020204" pitchFamily="34" charset="0"/>
              </a:rPr>
              <a:t>(a) Personnel Policies: Organization Structure, Social Responsibility, Employment Terms &amp; Conditions, Compensation, Career &amp; Promotion, Training &amp; Development and Industrial Relations.</a:t>
            </a:r>
          </a:p>
          <a:p>
            <a:pPr marL="0" indent="0" algn="just">
              <a:buNone/>
            </a:pPr>
            <a:r>
              <a:rPr lang="en-US" dirty="0">
                <a:latin typeface="Arial" panose="020B0604020202020204" pitchFamily="34" charset="0"/>
                <a:cs typeface="Arial" panose="020B0604020202020204" pitchFamily="34" charset="0"/>
              </a:rPr>
              <a:t>(b) Personnel Procedures: Relating to manpower planning procedures, recruitment and selection procedures, and employment procedures, training procedures, management development procedures, performance appraisal procedures, compensation procedures, industrial relations procedures and health and safety procedures.</a:t>
            </a:r>
          </a:p>
          <a:p>
            <a:pPr marL="0" indent="0" algn="just">
              <a:buNone/>
            </a:pPr>
            <a:r>
              <a:rPr lang="en-US" b="1" dirty="0">
                <a:latin typeface="Arial" panose="020B0604020202020204" pitchFamily="34" charset="0"/>
                <a:cs typeface="Arial" panose="020B0604020202020204" pitchFamily="34" charset="0"/>
              </a:rPr>
              <a:t>2. Functional Role: </a:t>
            </a:r>
            <a:r>
              <a:rPr lang="en-US" dirty="0">
                <a:latin typeface="Arial" panose="020B0604020202020204" pitchFamily="34" charset="0"/>
                <a:cs typeface="Arial" panose="020B0604020202020204" pitchFamily="34" charset="0"/>
              </a:rPr>
              <a:t>The personnel function formulates personnel policies in accordance with the company’s doctrine and management guidelines. It provides guidance to managers to help them ensure that agreed policies are implemented.</a:t>
            </a:r>
          </a:p>
          <a:p>
            <a:pPr marL="0" indent="0" algn="just">
              <a:buNone/>
            </a:pPr>
            <a:r>
              <a:rPr lang="en-US" b="1" dirty="0">
                <a:latin typeface="Arial" panose="020B0604020202020204" pitchFamily="34" charset="0"/>
                <a:cs typeface="Arial" panose="020B0604020202020204" pitchFamily="34" charset="0"/>
              </a:rPr>
              <a:t>3. Service Role: </a:t>
            </a:r>
            <a:r>
              <a:rPr lang="en-US" dirty="0">
                <a:latin typeface="Arial" panose="020B0604020202020204" pitchFamily="34" charset="0"/>
                <a:cs typeface="Arial" panose="020B0604020202020204" pitchFamily="34" charset="0"/>
              </a:rPr>
              <a:t>Personnel function provides personnel services. These services constitute the main activities carried out by the personnel department, like payroll, disciplinary actions, </a:t>
            </a:r>
            <a:r>
              <a:rPr lang="en-US" dirty="0" err="1">
                <a:latin typeface="Arial" panose="020B0604020202020204" pitchFamily="34" charset="0"/>
                <a:cs typeface="Arial" panose="020B0604020202020204" pitchFamily="34" charset="0"/>
              </a:rPr>
              <a:t>etc</a:t>
            </a:r>
            <a:r>
              <a:rPr lang="en-US" dirty="0">
                <a:latin typeface="Arial" panose="020B0604020202020204" pitchFamily="34" charset="0"/>
                <a:cs typeface="Arial" panose="020B0604020202020204" pitchFamily="34" charset="0"/>
              </a:rPr>
              <a:t>, and involve the implementation of the policies and procedures.</a:t>
            </a:r>
          </a:p>
        </p:txBody>
      </p:sp>
    </p:spTree>
    <p:extLst>
      <p:ext uri="{BB962C8B-B14F-4D97-AF65-F5344CB8AC3E}">
        <p14:creationId xmlns:p14="http://schemas.microsoft.com/office/powerpoint/2010/main" val="3744673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20FFE-92D8-1BD4-EB42-07B433334F31}"/>
              </a:ext>
            </a:extLst>
          </p:cNvPr>
          <p:cNvSpPr>
            <a:spLocks noGrp="1"/>
          </p:cNvSpPr>
          <p:nvPr>
            <p:ph type="title"/>
          </p:nvPr>
        </p:nvSpPr>
        <p:spPr/>
        <p:txBody>
          <a:bodyPr>
            <a:normAutofit/>
          </a:bodyPr>
          <a:lstStyle/>
          <a:p>
            <a:r>
              <a:rPr lang="en-US" sz="3600" b="1" dirty="0">
                <a:latin typeface="Arial" panose="020B0604020202020204" pitchFamily="34" charset="0"/>
                <a:cs typeface="Arial" panose="020B0604020202020204" pitchFamily="34" charset="0"/>
              </a:rPr>
              <a:t>Role Of HR Managers</a:t>
            </a:r>
          </a:p>
        </p:txBody>
      </p:sp>
      <p:sp>
        <p:nvSpPr>
          <p:cNvPr id="3" name="Content Placeholder 2">
            <a:extLst>
              <a:ext uri="{FF2B5EF4-FFF2-40B4-BE49-F238E27FC236}">
                <a16:creationId xmlns:a16="http://schemas.microsoft.com/office/drawing/2014/main" id="{90132FF0-EF44-4766-3B4E-982A75DB2FD6}"/>
              </a:ext>
            </a:extLst>
          </p:cNvPr>
          <p:cNvSpPr>
            <a:spLocks noGrp="1"/>
          </p:cNvSpPr>
          <p:nvPr>
            <p:ph idx="1"/>
          </p:nvPr>
        </p:nvSpPr>
        <p:spPr/>
        <p:txBody>
          <a:bodyPr>
            <a:normAutofit fontScale="70000" lnSpcReduction="20000"/>
          </a:bodyPr>
          <a:lstStyle/>
          <a:p>
            <a:pPr marL="0" indent="0" algn="just">
              <a:buNone/>
            </a:pPr>
            <a:r>
              <a:rPr lang="en-US" dirty="0">
                <a:latin typeface="Arial" panose="020B0604020202020204" pitchFamily="34" charset="0"/>
                <a:cs typeface="Arial" panose="020B0604020202020204" pitchFamily="34" charset="0"/>
              </a:rPr>
              <a:t>1. Humanitarian Role: Reminding moral and ethical obligations to employees.</a:t>
            </a:r>
          </a:p>
          <a:p>
            <a:pPr marL="0" indent="0" algn="just">
              <a:buNone/>
            </a:pPr>
            <a:r>
              <a:rPr lang="en-US" dirty="0">
                <a:latin typeface="Arial" panose="020B0604020202020204" pitchFamily="34" charset="0"/>
                <a:cs typeface="Arial" panose="020B0604020202020204" pitchFamily="34" charset="0"/>
              </a:rPr>
              <a:t>2. Counsellor: Consultations to employees about marital, health, mental, physical and career problems.</a:t>
            </a:r>
          </a:p>
          <a:p>
            <a:pPr marL="0" indent="0" algn="just">
              <a:buNone/>
            </a:pPr>
            <a:r>
              <a:rPr lang="en-US" dirty="0">
                <a:latin typeface="Arial" panose="020B0604020202020204" pitchFamily="34" charset="0"/>
                <a:cs typeface="Arial" panose="020B0604020202020204" pitchFamily="34" charset="0"/>
              </a:rPr>
              <a:t>3. Mediator: Playing the role of a peacemaker during disputes, conflicts between individuals and groups or management.</a:t>
            </a:r>
          </a:p>
          <a:p>
            <a:pPr marL="0" indent="0" algn="just">
              <a:buNone/>
            </a:pPr>
            <a:r>
              <a:rPr lang="en-US" dirty="0">
                <a:latin typeface="Arial" panose="020B0604020202020204" pitchFamily="34" charset="0"/>
                <a:cs typeface="Arial" panose="020B0604020202020204" pitchFamily="34" charset="0"/>
              </a:rPr>
              <a:t>4. Spokesman: To represent the company in Media and other forums because he has a better overall picture of his company’s operations.</a:t>
            </a:r>
          </a:p>
          <a:p>
            <a:pPr marL="0" indent="0" algn="just">
              <a:buNone/>
            </a:pPr>
            <a:r>
              <a:rPr lang="en-US" dirty="0">
                <a:latin typeface="Arial" panose="020B0604020202020204" pitchFamily="34" charset="0"/>
                <a:cs typeface="Arial" panose="020B0604020202020204" pitchFamily="34" charset="0"/>
              </a:rPr>
              <a:t>5. Problem Solver: Solving problems of overall human resource management and long-term organizational planning.</a:t>
            </a:r>
          </a:p>
          <a:p>
            <a:pPr marL="0" indent="0" algn="just">
              <a:buNone/>
            </a:pPr>
            <a:r>
              <a:rPr lang="en-US" dirty="0">
                <a:latin typeface="Arial" panose="020B0604020202020204" pitchFamily="34" charset="0"/>
                <a:cs typeface="Arial" panose="020B0604020202020204" pitchFamily="34" charset="0"/>
              </a:rPr>
              <a:t>6. Change Agent: Introducing and implementing institutional changes and installing organizational development programs</a:t>
            </a:r>
          </a:p>
          <a:p>
            <a:pPr marL="0" indent="0" algn="just">
              <a:buNone/>
            </a:pPr>
            <a:r>
              <a:rPr lang="en-US" dirty="0">
                <a:latin typeface="Arial" panose="020B0604020202020204" pitchFamily="34" charset="0"/>
                <a:cs typeface="Arial" panose="020B0604020202020204" pitchFamily="34" charset="0"/>
              </a:rPr>
              <a:t>7. Management of Manpower Resources: Broadly concerned with leadership both in the group and individual relationships and </a:t>
            </a:r>
            <a:r>
              <a:rPr lang="en-US" dirty="0" err="1">
                <a:latin typeface="Arial" panose="020B0604020202020204" pitchFamily="34" charset="0"/>
                <a:cs typeface="Arial" panose="020B0604020202020204" pitchFamily="34" charset="0"/>
              </a:rPr>
              <a:t>labour</a:t>
            </a:r>
            <a:r>
              <a:rPr lang="en-US" dirty="0">
                <a:latin typeface="Arial" panose="020B0604020202020204" pitchFamily="34" charset="0"/>
                <a:cs typeface="Arial" panose="020B0604020202020204" pitchFamily="34" charset="0"/>
              </a:rPr>
              <a:t>-management relations.</a:t>
            </a:r>
          </a:p>
        </p:txBody>
      </p:sp>
    </p:spTree>
    <p:extLst>
      <p:ext uri="{BB962C8B-B14F-4D97-AF65-F5344CB8AC3E}">
        <p14:creationId xmlns:p14="http://schemas.microsoft.com/office/powerpoint/2010/main" val="3820019339"/>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4</TotalTime>
  <Words>739</Words>
  <Application>Microsoft Office PowerPoint</Application>
  <PresentationFormat>Widescreen</PresentationFormat>
  <Paragraphs>34</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Gill Sans MT</vt:lpstr>
      <vt:lpstr>Gallery</vt:lpstr>
      <vt:lpstr>Human Resource Management</vt:lpstr>
      <vt:lpstr>Human Resource Management:</vt:lpstr>
      <vt:lpstr>Concept of HRM</vt:lpstr>
      <vt:lpstr>Objectives of Human Resource Management</vt:lpstr>
      <vt:lpstr>PowerPoint Presentation</vt:lpstr>
      <vt:lpstr>PowerPoint Presentation</vt:lpstr>
      <vt:lpstr>PowerPoint Presentation</vt:lpstr>
      <vt:lpstr>Role Of HRM</vt:lpstr>
      <vt:lpstr>Role Of HR Managers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Resource Management</dc:title>
  <dc:creator>Ananya Priya</dc:creator>
  <cp:lastModifiedBy>Ananya Priya</cp:lastModifiedBy>
  <cp:revision>1</cp:revision>
  <dcterms:created xsi:type="dcterms:W3CDTF">2022-12-22T10:42:10Z</dcterms:created>
  <dcterms:modified xsi:type="dcterms:W3CDTF">2022-12-22T10:46:20Z</dcterms:modified>
</cp:coreProperties>
</file>